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6" r:id="rId3"/>
    <p:sldId id="260" r:id="rId4"/>
    <p:sldId id="291" r:id="rId5"/>
    <p:sldId id="259" r:id="rId6"/>
    <p:sldId id="263" r:id="rId7"/>
    <p:sldId id="277" r:id="rId8"/>
    <p:sldId id="264" r:id="rId9"/>
    <p:sldId id="274" r:id="rId10"/>
    <p:sldId id="258" r:id="rId11"/>
    <p:sldId id="262" r:id="rId12"/>
    <p:sldId id="273" r:id="rId13"/>
    <p:sldId id="280" r:id="rId14"/>
    <p:sldId id="289" r:id="rId15"/>
    <p:sldId id="287" r:id="rId16"/>
    <p:sldId id="292" r:id="rId17"/>
    <p:sldId id="281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4C29D9-1F78-5C41-AAEC-34818E927E80}">
          <p14:sldIdLst/>
        </p14:section>
        <p14:section name="Презентация" id="{0234A6DA-D3BE-2843-9F9F-9D5A61845625}">
          <p14:sldIdLst>
            <p14:sldId id="256"/>
            <p14:sldId id="286"/>
            <p14:sldId id="260"/>
            <p14:sldId id="291"/>
            <p14:sldId id="259"/>
            <p14:sldId id="263"/>
            <p14:sldId id="277"/>
            <p14:sldId id="264"/>
            <p14:sldId id="274"/>
            <p14:sldId id="258"/>
            <p14:sldId id="262"/>
            <p14:sldId id="273"/>
            <p14:sldId id="280"/>
            <p14:sldId id="289"/>
            <p14:sldId id="287"/>
            <p14:sldId id="292"/>
            <p14:sldId id="281"/>
            <p14:sldId id="25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5"/>
    <p:restoredTop sz="94590"/>
  </p:normalViewPr>
  <p:slideViewPr>
    <p:cSldViewPr snapToGrid="0" snapToObjects="1" showGuides="1">
      <p:cViewPr varScale="1">
        <p:scale>
          <a:sx n="99" d="100"/>
          <a:sy n="99" d="100"/>
        </p:scale>
        <p:origin x="-131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334A-16CF-4544-815C-708A7DB9B3EA}" type="datetimeFigureOut">
              <a:rPr lang="ru-RU" smtClean="0"/>
              <a:t>24.09.20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6E96D-83AF-9949-B3B8-CB5D1DD9F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бы добавила слайд с проблемами каждого</a:t>
            </a:r>
            <a:r>
              <a:rPr lang="ru-RU" baseline="0" dirty="0"/>
              <a:t> слоя – что скажешь?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5F94D-2146-5340-BBA6-59ED626CF0C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8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бы добавила слайд с проблемами каждого</a:t>
            </a:r>
            <a:r>
              <a:rPr lang="ru-RU" baseline="0" dirty="0"/>
              <a:t> слоя – что скажешь?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5F94D-2146-5340-BBA6-59ED626CF0C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8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бы добавила слайд с проблемами каждого</a:t>
            </a:r>
            <a:r>
              <a:rPr lang="ru-RU" baseline="0" dirty="0"/>
              <a:t> слоя – что скажешь?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5F94D-2146-5340-BBA6-59ED626CF0C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1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08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971444" y="3467504"/>
            <a:ext cx="5522345" cy="24407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Вдохновляющее название презентации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971444" y="892703"/>
            <a:ext cx="3306088" cy="424070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ru-RU" dirty="0"/>
              <a:t>Имя, Фамилия спикера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8D394CB-D3A5-E84F-9FD6-D48DB05E4CC3}"/>
              </a:ext>
            </a:extLst>
          </p:cNvPr>
          <p:cNvGrpSpPr/>
          <p:nvPr userDrawn="1"/>
        </p:nvGrpSpPr>
        <p:grpSpPr>
          <a:xfrm>
            <a:off x="5470902" y="0"/>
            <a:ext cx="7396363" cy="7198751"/>
            <a:chOff x="10690067" y="14560"/>
            <a:chExt cx="15972426" cy="15545681"/>
          </a:xfrm>
        </p:grpSpPr>
        <p:pic>
          <p:nvPicPr>
            <p:cNvPr id="6" name="Изображение" descr="Изображение">
              <a:extLst>
                <a:ext uri="{FF2B5EF4-FFF2-40B4-BE49-F238E27FC236}">
                  <a16:creationId xmlns:a16="http://schemas.microsoft.com/office/drawing/2014/main" xmlns="" id="{A46EE227-A92C-644A-94EA-70B1DD4B2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alphaModFix amt="83744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4445">
              <a:off x="10690067" y="14560"/>
              <a:ext cx="15972426" cy="15545681"/>
            </a:xfrm>
            <a:prstGeom prst="rect">
              <a:avLst/>
            </a:prstGeom>
            <a:ln w="12700">
              <a:miter lim="400000"/>
            </a:ln>
            <a:effectLst>
              <a:outerShdw blurRad="368300" dist="215900" dir="5400000" rotWithShape="0">
                <a:schemeClr val="accent5">
                  <a:hueOff val="-82419"/>
                  <a:satOff val="-9513"/>
                  <a:lumOff val="-16343"/>
                  <a:alpha val="50000"/>
                </a:schemeClr>
              </a:outerShdw>
            </a:effectLst>
          </p:spPr>
        </p:pic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xmlns="" id="{03BF5046-ACBA-C940-97EE-4829A43AE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087202" y="6469627"/>
              <a:ext cx="8224509" cy="2778593"/>
            </a:xfrm>
            <a:prstGeom prst="rect">
              <a:avLst/>
            </a:prstGeom>
            <a:ln w="12700">
              <a:miter lim="400000"/>
            </a:ln>
            <a:effectLst>
              <a:outerShdw blurRad="520700" dist="436254" dir="5400000" rotWithShape="0">
                <a:srgbClr val="FFFFFF">
                  <a:alpha val="50000"/>
                </a:srgbClr>
              </a:outerShdw>
            </a:effectLst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xmlns="" id="{F0F43DF6-1730-2A42-9778-DBAF1E4965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087202" y="6469627"/>
              <a:ext cx="8224509" cy="2778593"/>
            </a:xfrm>
            <a:prstGeom prst="rect">
              <a:avLst/>
            </a:prstGeom>
            <a:ln w="12700">
              <a:miter lim="400000"/>
            </a:ln>
            <a:effectLst>
              <a:outerShdw blurRad="520700" dist="436254" dir="5400000" rotWithShape="0">
                <a:srgbClr val="FFFFFF">
                  <a:alpha val="50000"/>
                </a:srgbClr>
              </a:outerShdw>
            </a:effectLst>
          </p:spPr>
        </p:pic>
      </p:grpSp>
      <p:sp>
        <p:nvSpPr>
          <p:cNvPr id="11" name="Текст 4">
            <a:extLst>
              <a:ext uri="{FF2B5EF4-FFF2-40B4-BE49-F238E27FC236}">
                <a16:creationId xmlns:a16="http://schemas.microsoft.com/office/drawing/2014/main" xmlns="" id="{E5AD48E2-904A-8E4E-86ED-AB2FF88D9B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444" y="1282838"/>
            <a:ext cx="3306088" cy="424070"/>
          </a:xfrm>
        </p:spPr>
        <p:txBody>
          <a:bodyPr anchor="ctr"/>
          <a:lstStyle/>
          <a:p>
            <a:pPr lvl="0"/>
            <a:r>
              <a:rPr lang="ru-RU" dirty="0"/>
              <a:t>Организация</a:t>
            </a:r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71805"/>
            <a:ext cx="4944425" cy="8415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266011E-6B5D-5843-8CC4-960565F30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97025"/>
            <a:ext cx="4971000" cy="4532313"/>
          </a:xfrm>
        </p:spPr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72826A-B743-CA4C-AA35-8B32212E6E3E}"/>
              </a:ext>
            </a:extLst>
          </p:cNvPr>
          <p:cNvSpPr/>
          <p:nvPr userDrawn="1"/>
        </p:nvSpPr>
        <p:spPr>
          <a:xfrm>
            <a:off x="6400800" y="0"/>
            <a:ext cx="57912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A5603B6-6796-8748-8E53-8D8F0DAC56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28612"/>
            <a:ext cx="5508625" cy="620077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200" y="671805"/>
            <a:ext cx="4944425" cy="8415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266011E-6B5D-5843-8CC4-960565F30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0945" y="1597025"/>
            <a:ext cx="4971000" cy="4532313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72826A-B743-CA4C-AA35-8B32212E6E3E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A5603B6-6796-8748-8E53-8D8F0DAC56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602" y="328612"/>
            <a:ext cx="5508625" cy="620077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57225"/>
            <a:ext cx="10980737" cy="5472113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Фото во </a:t>
            </a:r>
            <a:r>
              <a:rPr lang="ru-RU"/>
              <a:t>весь экран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57225"/>
            <a:ext cx="5311963" cy="5472113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Фото во </a:t>
            </a:r>
            <a:r>
              <a:rPr lang="ru-RU"/>
              <a:t>весь экран</a:t>
            </a:r>
          </a:p>
        </p:txBody>
      </p:sp>
      <p:sp>
        <p:nvSpPr>
          <p:cNvPr id="3" name="Рисунок 3">
            <a:extLst>
              <a:ext uri="{FF2B5EF4-FFF2-40B4-BE49-F238E27FC236}">
                <a16:creationId xmlns:a16="http://schemas.microsoft.com/office/drawing/2014/main" xmlns="" id="{7EFE6DF3-9753-974B-8FEF-BDF897960B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0651" y="657224"/>
            <a:ext cx="5311963" cy="5472113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Фото во </a:t>
            </a:r>
            <a:r>
              <a:rPr lang="ru-RU"/>
              <a:t>весь экран</a:t>
            </a:r>
          </a:p>
        </p:txBody>
      </p:sp>
    </p:spTree>
    <p:extLst>
      <p:ext uri="{BB962C8B-B14F-4D97-AF65-F5344CB8AC3E}">
        <p14:creationId xmlns:p14="http://schemas.microsoft.com/office/powerpoint/2010/main" val="42279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4417016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Фото</a:t>
            </a:r>
            <a:r>
              <a:rPr lang="en-US" dirty="0"/>
              <a:t> </a:t>
            </a:r>
            <a:r>
              <a:rPr lang="ru-RU" dirty="0"/>
              <a:t>с подписью</a:t>
            </a: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xmlns="" id="{3496B912-FD25-0047-AA68-73EC5A63A8F2}"/>
              </a:ext>
            </a:extLst>
          </p:cNvPr>
          <p:cNvSpPr/>
          <p:nvPr userDrawn="1"/>
        </p:nvSpPr>
        <p:spPr>
          <a:xfrm flipH="1">
            <a:off x="-2" y="3998682"/>
            <a:ext cx="12192000" cy="2859316"/>
          </a:xfrm>
          <a:custGeom>
            <a:avLst/>
            <a:gdLst>
              <a:gd name="connsiteX0" fmla="*/ 6095999 w 12192000"/>
              <a:gd name="connsiteY0" fmla="*/ 0 h 2859316"/>
              <a:gd name="connsiteX1" fmla="*/ 84605 w 12192000"/>
              <a:gd name="connsiteY1" fmla="*/ 349045 h 2859316"/>
              <a:gd name="connsiteX2" fmla="*/ 0 w 12192000"/>
              <a:gd name="connsiteY2" fmla="*/ 361858 h 2859316"/>
              <a:gd name="connsiteX3" fmla="*/ 0 w 12192000"/>
              <a:gd name="connsiteY3" fmla="*/ 2859316 h 2859316"/>
              <a:gd name="connsiteX4" fmla="*/ 12191999 w 12192000"/>
              <a:gd name="connsiteY4" fmla="*/ 2859316 h 2859316"/>
              <a:gd name="connsiteX5" fmla="*/ 12191999 w 12192000"/>
              <a:gd name="connsiteY5" fmla="*/ 1767705 h 2859316"/>
              <a:gd name="connsiteX6" fmla="*/ 12192000 w 12192000"/>
              <a:gd name="connsiteY6" fmla="*/ 1767705 h 2859316"/>
              <a:gd name="connsiteX7" fmla="*/ 12192000 w 12192000"/>
              <a:gd name="connsiteY7" fmla="*/ 361859 h 2859316"/>
              <a:gd name="connsiteX8" fmla="*/ 12107393 w 12192000"/>
              <a:gd name="connsiteY8" fmla="*/ 349045 h 2859316"/>
              <a:gd name="connsiteX9" fmla="*/ 6095999 w 12192000"/>
              <a:gd name="connsiteY9" fmla="*/ 0 h 285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859316">
                <a:moveTo>
                  <a:pt x="6095999" y="0"/>
                </a:moveTo>
                <a:cubicBezTo>
                  <a:pt x="3713255" y="0"/>
                  <a:pt x="1570183" y="134619"/>
                  <a:pt x="84605" y="349045"/>
                </a:cubicBezTo>
                <a:lnTo>
                  <a:pt x="0" y="361858"/>
                </a:lnTo>
                <a:lnTo>
                  <a:pt x="0" y="2859316"/>
                </a:lnTo>
                <a:lnTo>
                  <a:pt x="12191999" y="2859316"/>
                </a:lnTo>
                <a:lnTo>
                  <a:pt x="12191999" y="1767705"/>
                </a:lnTo>
                <a:lnTo>
                  <a:pt x="12192000" y="1767705"/>
                </a:lnTo>
                <a:lnTo>
                  <a:pt x="12192000" y="361859"/>
                </a:lnTo>
                <a:lnTo>
                  <a:pt x="12107393" y="349045"/>
                </a:lnTo>
                <a:cubicBezTo>
                  <a:pt x="10621815" y="134619"/>
                  <a:pt x="8478743" y="0"/>
                  <a:pt x="609599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xmlns="" id="{0166C512-0DA0-954C-BDF7-25ED58325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142" y="5284922"/>
            <a:ext cx="10951483" cy="841503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Комментарий к изображению</a:t>
            </a:r>
          </a:p>
        </p:txBody>
      </p:sp>
    </p:spTree>
    <p:extLst>
      <p:ext uri="{BB962C8B-B14F-4D97-AF65-F5344CB8AC3E}">
        <p14:creationId xmlns:p14="http://schemas.microsoft.com/office/powerpoint/2010/main" val="23281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235F09-549B-4143-AEAA-68855133E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AD954-0C1E-AD49-B3A8-5FF45D265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264" y="1087418"/>
            <a:ext cx="7928150" cy="2894867"/>
          </a:xfrm>
        </p:spPr>
        <p:txBody>
          <a:bodyPr anchor="ctr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Call-to-Action. </a:t>
            </a:r>
            <a:r>
              <a:rPr lang="ru-RU" dirty="0"/>
              <a:t>Что вы хотите донести до аудитории?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BDEA5033-C5A1-E341-9973-5129BEF170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9264" y="4635275"/>
            <a:ext cx="7928150" cy="1135307"/>
          </a:xfrm>
        </p:spPr>
        <p:txBody>
          <a:bodyPr anchor="ctr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Имя, фамилия, контакты и прочие радости</a:t>
            </a:r>
          </a:p>
        </p:txBody>
      </p:sp>
    </p:spTree>
    <p:extLst>
      <p:ext uri="{BB962C8B-B14F-4D97-AF65-F5344CB8AC3E}">
        <p14:creationId xmlns:p14="http://schemas.microsoft.com/office/powerpoint/2010/main" val="27190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59" y="872290"/>
            <a:ext cx="1204912" cy="12049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87359" y="2262754"/>
            <a:ext cx="5208641" cy="2994642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6278564" y="657225"/>
            <a:ext cx="5326062" cy="547211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xmlns="" id="{0F6E644B-5B0A-4D4A-A1DA-6C568BA0FBEA}"/>
              </a:ext>
            </a:extLst>
          </p:cNvPr>
          <p:cNvSpPr/>
          <p:nvPr userDrawn="1"/>
        </p:nvSpPr>
        <p:spPr>
          <a:xfrm rot="5400000">
            <a:off x="2910366" y="1870432"/>
            <a:ext cx="2077201" cy="7897936"/>
          </a:xfrm>
          <a:custGeom>
            <a:avLst/>
            <a:gdLst>
              <a:gd name="connsiteX0" fmla="*/ 421 w 1600602"/>
              <a:gd name="connsiteY0" fmla="*/ 5179170 h 7897936"/>
              <a:gd name="connsiteX1" fmla="*/ 772580 w 1600602"/>
              <a:gd name="connsiteY1" fmla="*/ 1426493 h 7897936"/>
              <a:gd name="connsiteX2" fmla="*/ 1506058 w 1600602"/>
              <a:gd name="connsiteY2" fmla="*/ 126831 h 7897936"/>
              <a:gd name="connsiteX3" fmla="*/ 1600602 w 1600602"/>
              <a:gd name="connsiteY3" fmla="*/ 0 h 7897936"/>
              <a:gd name="connsiteX4" fmla="*/ 1600602 w 1600602"/>
              <a:gd name="connsiteY4" fmla="*/ 7897936 h 7897936"/>
              <a:gd name="connsiteX5" fmla="*/ 369188 w 1600602"/>
              <a:gd name="connsiteY5" fmla="*/ 7897936 h 7897936"/>
              <a:gd name="connsiteX6" fmla="*/ 288289 w 1600602"/>
              <a:gd name="connsiteY6" fmla="*/ 7536246 h 7897936"/>
              <a:gd name="connsiteX7" fmla="*/ 49970 w 1600602"/>
              <a:gd name="connsiteY7" fmla="*/ 6073572 h 7897936"/>
              <a:gd name="connsiteX8" fmla="*/ 421 w 1600602"/>
              <a:gd name="connsiteY8" fmla="*/ 5179170 h 78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602" h="7897936">
                <a:moveTo>
                  <a:pt x="421" y="5179170"/>
                </a:moveTo>
                <a:cubicBezTo>
                  <a:pt x="-11653" y="3887989"/>
                  <a:pt x="236285" y="2606941"/>
                  <a:pt x="772580" y="1426493"/>
                </a:cubicBezTo>
                <a:cubicBezTo>
                  <a:pt x="979926" y="969700"/>
                  <a:pt x="1226235" y="536210"/>
                  <a:pt x="1506058" y="126831"/>
                </a:cubicBezTo>
                <a:lnTo>
                  <a:pt x="1600602" y="0"/>
                </a:lnTo>
                <a:lnTo>
                  <a:pt x="1600602" y="7897936"/>
                </a:lnTo>
                <a:lnTo>
                  <a:pt x="369188" y="7897936"/>
                </a:lnTo>
                <a:lnTo>
                  <a:pt x="288289" y="7536246"/>
                </a:lnTo>
                <a:cubicBezTo>
                  <a:pt x="185118" y="7051197"/>
                  <a:pt x="99515" y="6564023"/>
                  <a:pt x="49970" y="6073572"/>
                </a:cubicBezTo>
                <a:cubicBezTo>
                  <a:pt x="19839" y="5775639"/>
                  <a:pt x="3206" y="5477135"/>
                  <a:pt x="421" y="5179170"/>
                </a:cubicBezTo>
                <a:close/>
              </a:path>
            </a:pathLst>
          </a:custGeom>
          <a:gradFill>
            <a:gsLst>
              <a:gs pos="0">
                <a:srgbClr val="EB4C4E"/>
              </a:gs>
              <a:gs pos="72566">
                <a:srgbClr val="C95681"/>
              </a:gs>
              <a:gs pos="100000">
                <a:srgbClr val="A660B4"/>
              </a:gs>
            </a:gsLst>
            <a:path>
              <a:fillToRect l="-5021" t="33929" r="105021" b="66070"/>
            </a:path>
          </a:gradFill>
          <a:ln w="12700">
            <a:miter lim="400000"/>
          </a:ln>
        </p:spPr>
        <p:txBody>
          <a:bodyPr wrap="square"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Medium"/>
              </a:defRPr>
            </a:pPr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944AECE-F35F-8943-871D-CF64EFBA19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341" y="5390908"/>
            <a:ext cx="5053659" cy="446116"/>
          </a:xfrm>
        </p:spPr>
        <p:txBody>
          <a:bodyPr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42" y="630925"/>
            <a:ext cx="1204912" cy="12049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042342" y="2021389"/>
            <a:ext cx="9051917" cy="2994642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xmlns="" id="{1E1E2116-5F0F-644C-8CAF-8704CFB5925D}"/>
              </a:ext>
            </a:extLst>
          </p:cNvPr>
          <p:cNvSpPr/>
          <p:nvPr userDrawn="1"/>
        </p:nvSpPr>
        <p:spPr>
          <a:xfrm rot="5400000">
            <a:off x="2910366" y="1870432"/>
            <a:ext cx="2077201" cy="7897936"/>
          </a:xfrm>
          <a:custGeom>
            <a:avLst/>
            <a:gdLst>
              <a:gd name="connsiteX0" fmla="*/ 421 w 1600602"/>
              <a:gd name="connsiteY0" fmla="*/ 5179170 h 7897936"/>
              <a:gd name="connsiteX1" fmla="*/ 772580 w 1600602"/>
              <a:gd name="connsiteY1" fmla="*/ 1426493 h 7897936"/>
              <a:gd name="connsiteX2" fmla="*/ 1506058 w 1600602"/>
              <a:gd name="connsiteY2" fmla="*/ 126831 h 7897936"/>
              <a:gd name="connsiteX3" fmla="*/ 1600602 w 1600602"/>
              <a:gd name="connsiteY3" fmla="*/ 0 h 7897936"/>
              <a:gd name="connsiteX4" fmla="*/ 1600602 w 1600602"/>
              <a:gd name="connsiteY4" fmla="*/ 7897936 h 7897936"/>
              <a:gd name="connsiteX5" fmla="*/ 369188 w 1600602"/>
              <a:gd name="connsiteY5" fmla="*/ 7897936 h 7897936"/>
              <a:gd name="connsiteX6" fmla="*/ 288289 w 1600602"/>
              <a:gd name="connsiteY6" fmla="*/ 7536246 h 7897936"/>
              <a:gd name="connsiteX7" fmla="*/ 49970 w 1600602"/>
              <a:gd name="connsiteY7" fmla="*/ 6073572 h 7897936"/>
              <a:gd name="connsiteX8" fmla="*/ 421 w 1600602"/>
              <a:gd name="connsiteY8" fmla="*/ 5179170 h 78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602" h="7897936">
                <a:moveTo>
                  <a:pt x="421" y="5179170"/>
                </a:moveTo>
                <a:cubicBezTo>
                  <a:pt x="-11653" y="3887989"/>
                  <a:pt x="236285" y="2606941"/>
                  <a:pt x="772580" y="1426493"/>
                </a:cubicBezTo>
                <a:cubicBezTo>
                  <a:pt x="979926" y="969700"/>
                  <a:pt x="1226235" y="536210"/>
                  <a:pt x="1506058" y="126831"/>
                </a:cubicBezTo>
                <a:lnTo>
                  <a:pt x="1600602" y="0"/>
                </a:lnTo>
                <a:lnTo>
                  <a:pt x="1600602" y="7897936"/>
                </a:lnTo>
                <a:lnTo>
                  <a:pt x="369188" y="7897936"/>
                </a:lnTo>
                <a:lnTo>
                  <a:pt x="288289" y="7536246"/>
                </a:lnTo>
                <a:cubicBezTo>
                  <a:pt x="185118" y="7051197"/>
                  <a:pt x="99515" y="6564023"/>
                  <a:pt x="49970" y="6073572"/>
                </a:cubicBezTo>
                <a:cubicBezTo>
                  <a:pt x="19839" y="5775639"/>
                  <a:pt x="3206" y="5477135"/>
                  <a:pt x="421" y="5179170"/>
                </a:cubicBezTo>
                <a:close/>
              </a:path>
            </a:pathLst>
          </a:custGeom>
          <a:gradFill>
            <a:gsLst>
              <a:gs pos="0">
                <a:srgbClr val="EB4C4E"/>
              </a:gs>
              <a:gs pos="72566">
                <a:srgbClr val="C95681"/>
              </a:gs>
              <a:gs pos="100000">
                <a:srgbClr val="A660B4"/>
              </a:gs>
            </a:gsLst>
            <a:path>
              <a:fillToRect l="-5021" t="33929" r="105021" b="66070"/>
            </a:path>
          </a:gradFill>
          <a:ln w="12700">
            <a:miter lim="400000"/>
          </a:ln>
        </p:spPr>
        <p:txBody>
          <a:bodyPr wrap="square"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Medium"/>
              </a:defRPr>
            </a:pP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341" y="5390908"/>
            <a:ext cx="5053659" cy="446116"/>
          </a:xfrm>
        </p:spPr>
        <p:txBody>
          <a:bodyPr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  <a:solidFill>
            <a:schemeClr val="tx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AEBCF9-D6AB-5C4C-B077-ABA172DA7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DAE750-4834-E54A-B010-59D5ED893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151" y="2320600"/>
            <a:ext cx="5305698" cy="2216798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Одна большая красивая цифра или интересный факт</a:t>
            </a:r>
          </a:p>
        </p:txBody>
      </p:sp>
    </p:spTree>
    <p:extLst>
      <p:ext uri="{BB962C8B-B14F-4D97-AF65-F5344CB8AC3E}">
        <p14:creationId xmlns:p14="http://schemas.microsoft.com/office/powerpoint/2010/main" val="23742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" descr="Изображение">
            <a:extLst>
              <a:ext uri="{FF2B5EF4-FFF2-40B4-BE49-F238E27FC236}">
                <a16:creationId xmlns:a16="http://schemas.microsoft.com/office/drawing/2014/main" xmlns="" id="{75EE14EF-7D1E-754C-BE78-4D22A05E4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361" y="788532"/>
            <a:ext cx="5833278" cy="52132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98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58DEAE-422B-444E-8465-B57FCE408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AD954-0C1E-AD49-B3A8-5FF45D26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235F09-549B-4143-AEAA-68855133E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AD954-0C1E-AD49-B3A8-5FF45D26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2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359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F4D6-B444-7444-AD92-921590DAE386}" type="datetimeFigureOut">
              <a:rPr lang="ru-RU" smtClean="0"/>
              <a:t>24.09.20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26F7-1B92-4642-A948-40B32D20D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26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6_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1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3142" y="1627321"/>
            <a:ext cx="10951483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3142" y="1627321"/>
            <a:ext cx="5313705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782C7DB-5941-1D46-A208-8DCF09F726F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90920" y="1627320"/>
            <a:ext cx="5313705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3143" y="1627321"/>
            <a:ext cx="3484904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4459E3E-C57F-7342-9521-D64240E8300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53548" y="1627320"/>
            <a:ext cx="3484904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D491373-3C59-C34D-9015-AE528A35ACA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053953" y="1627319"/>
            <a:ext cx="3550672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1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3142" y="1627322"/>
            <a:ext cx="5313705" cy="2107772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782C7DB-5941-1D46-A208-8DCF09F726F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90920" y="1627321"/>
            <a:ext cx="5313705" cy="2107772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519AB2C-0A60-5C4E-A6CE-90970ACD647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3142" y="3972490"/>
            <a:ext cx="5313705" cy="2107772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F8E261E-151B-D140-B5EA-CD5D94FF648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90920" y="3972489"/>
            <a:ext cx="5313705" cy="2107772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3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9">
            <a:extLst>
              <a:ext uri="{FF2B5EF4-FFF2-40B4-BE49-F238E27FC236}">
                <a16:creationId xmlns:a16="http://schemas.microsoft.com/office/drawing/2014/main" xmlns="" id="{9161227B-C15C-7B4C-84B3-92C6C96156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887" y="1629422"/>
            <a:ext cx="5377993" cy="228943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70555D9F-0C77-544F-BBFF-D962B81235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887" y="3991429"/>
            <a:ext cx="5377993" cy="228943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xmlns="" id="{5922B40D-146E-4C45-8EE9-7D8536AEC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6632" y="1629422"/>
            <a:ext cx="5377993" cy="228943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133B1ADC-AEA8-1742-8204-1386E3E98B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6632" y="3991429"/>
            <a:ext cx="5377993" cy="228943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3143" y="1627321"/>
            <a:ext cx="5061858" cy="450201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Введите 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71805"/>
            <a:ext cx="5061858" cy="8415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xmlns="" id="{75C1CA1D-AC1D-2B48-8633-E8B8661A04E9}"/>
              </a:ext>
            </a:extLst>
          </p:cNvPr>
          <p:cNvSpPr/>
          <p:nvPr userDrawn="1"/>
        </p:nvSpPr>
        <p:spPr>
          <a:xfrm>
            <a:off x="6178133" y="0"/>
            <a:ext cx="6013867" cy="6858000"/>
          </a:xfrm>
          <a:custGeom>
            <a:avLst/>
            <a:gdLst>
              <a:gd name="connsiteX0" fmla="*/ 663061 w 6013867"/>
              <a:gd name="connsiteY0" fmla="*/ 0 h 6858000"/>
              <a:gd name="connsiteX1" fmla="*/ 6013867 w 6013867"/>
              <a:gd name="connsiteY1" fmla="*/ 0 h 6858000"/>
              <a:gd name="connsiteX2" fmla="*/ 6013867 w 6013867"/>
              <a:gd name="connsiteY2" fmla="*/ 6858000 h 6858000"/>
              <a:gd name="connsiteX3" fmla="*/ 54821 w 6013867"/>
              <a:gd name="connsiteY3" fmla="*/ 6858000 h 6858000"/>
              <a:gd name="connsiteX4" fmla="*/ 126957 w 6013867"/>
              <a:gd name="connsiteY4" fmla="*/ 6648212 h 6858000"/>
              <a:gd name="connsiteX5" fmla="*/ 452243 w 6013867"/>
              <a:gd name="connsiteY5" fmla="*/ 5646309 h 6858000"/>
              <a:gd name="connsiteX6" fmla="*/ 20278 w 6013867"/>
              <a:gd name="connsiteY6" fmla="*/ 2492413 h 6858000"/>
              <a:gd name="connsiteX7" fmla="*/ 313507 w 6013867"/>
              <a:gd name="connsiteY7" fmla="*/ 599352 h 6858000"/>
              <a:gd name="connsiteX8" fmla="*/ 611146 w 6013867"/>
              <a:gd name="connsiteY8" fmla="*/ 69914 h 6858000"/>
              <a:gd name="connsiteX9" fmla="*/ 663061 w 6013867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3867" h="6858000">
                <a:moveTo>
                  <a:pt x="663061" y="0"/>
                </a:moveTo>
                <a:lnTo>
                  <a:pt x="6013867" y="0"/>
                </a:lnTo>
                <a:lnTo>
                  <a:pt x="6013867" y="6858000"/>
                </a:lnTo>
                <a:lnTo>
                  <a:pt x="54821" y="6858000"/>
                </a:lnTo>
                <a:lnTo>
                  <a:pt x="126957" y="6648212"/>
                </a:lnTo>
                <a:cubicBezTo>
                  <a:pt x="247530" y="6318463"/>
                  <a:pt x="387689" y="5990749"/>
                  <a:pt x="452243" y="5646309"/>
                </a:cubicBezTo>
                <a:cubicBezTo>
                  <a:pt x="650939" y="4585568"/>
                  <a:pt x="127504" y="3557976"/>
                  <a:pt x="20278" y="2492413"/>
                </a:cubicBezTo>
                <a:cubicBezTo>
                  <a:pt x="-44932" y="1845120"/>
                  <a:pt x="45662" y="1191197"/>
                  <a:pt x="313507" y="599352"/>
                </a:cubicBezTo>
                <a:cubicBezTo>
                  <a:pt x="397646" y="413270"/>
                  <a:pt x="497596" y="236681"/>
                  <a:pt x="611146" y="69914"/>
                </a:cubicBezTo>
                <a:lnTo>
                  <a:pt x="663061" y="0"/>
                </a:lnTo>
                <a:close/>
              </a:path>
            </a:pathLst>
          </a:custGeom>
          <a:gradFill>
            <a:gsLst>
              <a:gs pos="0">
                <a:srgbClr val="EB4C4E"/>
              </a:gs>
              <a:gs pos="72566">
                <a:srgbClr val="C95681"/>
              </a:gs>
              <a:gs pos="100000">
                <a:srgbClr val="A660B4"/>
              </a:gs>
            </a:gsLst>
            <a:path>
              <a:fillToRect l="-5021" t="33929" r="105021" b="66070"/>
            </a:path>
          </a:gradFill>
          <a:ln w="12700">
            <a:miter lim="400000"/>
          </a:ln>
        </p:spPr>
        <p:txBody>
          <a:bodyPr wrap="square"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Medium"/>
              </a:defRPr>
            </a:pPr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87C0DF5-5FC0-4E4F-9390-16BCD527906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117975" y="671805"/>
            <a:ext cx="4420881" cy="5457533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Есть что добавить? </a:t>
            </a:r>
            <a:br>
              <a:rPr lang="ru-RU" dirty="0"/>
            </a:br>
            <a:r>
              <a:rPr lang="ru-RU" dirty="0"/>
              <a:t>Не стесняйтесь! </a:t>
            </a:r>
            <a:br>
              <a:rPr lang="ru-RU" dirty="0"/>
            </a:br>
            <a:r>
              <a:rPr lang="ru-RU" dirty="0"/>
              <a:t>Напишите здесь или добавьте объект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8569993-A6D7-8344-8201-CE880811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71805"/>
            <a:ext cx="4944425" cy="8415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266011E-6B5D-5843-8CC4-960565F30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597025"/>
            <a:ext cx="4971000" cy="4532313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72826A-B743-CA4C-AA35-8B32212E6E3E}"/>
              </a:ext>
            </a:extLst>
          </p:cNvPr>
          <p:cNvSpPr/>
          <p:nvPr userDrawn="1"/>
        </p:nvSpPr>
        <p:spPr>
          <a:xfrm>
            <a:off x="6400800" y="0"/>
            <a:ext cx="57912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A5603B6-6796-8748-8E53-8D8F0DAC56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28612"/>
            <a:ext cx="5508625" cy="6200775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rtboard 2.png" descr="Artboard 2.png">
            <a:extLst>
              <a:ext uri="{FF2B5EF4-FFF2-40B4-BE49-F238E27FC236}">
                <a16:creationId xmlns:a16="http://schemas.microsoft.com/office/drawing/2014/main" xmlns="" id="{706A4B77-94E8-7F46-B8D1-4553CD8E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142" y="671805"/>
            <a:ext cx="10951483" cy="841503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/>
          <a:p>
            <a:r>
              <a:rPr lang="ru-RU" dirty="0"/>
              <a:t>Напишите основную идею слайда на 1-2 строки. Что вы хотите донести до аудитории?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143" y="1729777"/>
            <a:ext cx="10940144" cy="4399561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ru-RU" dirty="0"/>
              <a:t>Основной текст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76" r:id="rId4"/>
    <p:sldLayoutId id="2147483677" r:id="rId5"/>
    <p:sldLayoutId id="2147483678" r:id="rId6"/>
    <p:sldLayoutId id="2147483689" r:id="rId7"/>
    <p:sldLayoutId id="2147483686" r:id="rId8"/>
    <p:sldLayoutId id="2147483679" r:id="rId9"/>
    <p:sldLayoutId id="2147483682" r:id="rId10"/>
    <p:sldLayoutId id="2147483680" r:id="rId11"/>
    <p:sldLayoutId id="2147483667" r:id="rId12"/>
    <p:sldLayoutId id="2147483685" r:id="rId13"/>
    <p:sldLayoutId id="2147483681" r:id="rId14"/>
    <p:sldLayoutId id="2147483688" r:id="rId15"/>
    <p:sldLayoutId id="2147483663" r:id="rId16"/>
    <p:sldLayoutId id="2147483683" r:id="rId17"/>
    <p:sldLayoutId id="2147483687" r:id="rId18"/>
    <p:sldLayoutId id="2147483672" r:id="rId19"/>
    <p:sldLayoutId id="2147483673" r:id="rId20"/>
    <p:sldLayoutId id="2147483674" r:id="rId21"/>
    <p:sldLayoutId id="2147483684" r:id="rId22"/>
    <p:sldLayoutId id="2147483655" r:id="rId23"/>
    <p:sldLayoutId id="2147483691" r:id="rId24"/>
    <p:sldLayoutId id="2147483692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+mj-lt"/>
          <a:ea typeface="Trebuchet MS" charset="0"/>
          <a:cs typeface="Trebuchet MS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Trebuchet MS" charset="0"/>
          <a:cs typeface="Trebuchet MS" charset="0"/>
        </a:defRPr>
      </a:lvl1pPr>
      <a:lvl2pPr marL="250825" indent="-250825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Trebuchet MS" charset="0"/>
          <a:cs typeface="Trebuchet MS" charset="0"/>
        </a:defRPr>
      </a:lvl2pPr>
      <a:lvl3pPr marL="635000" indent="-238125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Trebuchet MS" charset="0"/>
          <a:cs typeface="Trebuchet MS" charset="0"/>
        </a:defRPr>
      </a:lvl3pPr>
      <a:lvl4pPr marL="1123950" indent="-238125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Trebuchet MS" charset="0"/>
          <a:cs typeface="Trebuchet MS" charset="0"/>
        </a:defRPr>
      </a:lvl4pPr>
      <a:lvl5pPr marL="1560513" indent="-198438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93" userDrawn="1">
          <p15:clr>
            <a:srgbClr val="F26B43"/>
          </p15:clr>
        </p15:guide>
        <p15:guide id="2" orient="horz" pos="414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CB2AA-22DF-F841-B0C1-890CFE99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727938"/>
            <a:ext cx="5801315" cy="251102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Современные медитации в бизнесе и личной жизни. Неявное управление событиями.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BA74838B-6B26-DB4A-ABBD-5B25BBCAB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016619"/>
            <a:ext cx="4052284" cy="1367766"/>
          </a:xfrm>
        </p:spPr>
        <p:txBody>
          <a:bodyPr>
            <a:normAutofit/>
          </a:bodyPr>
          <a:lstStyle/>
          <a:p>
            <a:r>
              <a:rPr lang="ru-RU" dirty="0"/>
              <a:t>Центр бизнес-консультирования и образования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en-US" dirty="0" err="1"/>
              <a:t>Altway</a:t>
            </a:r>
            <a:r>
              <a:rPr lang="ru-RU" dirty="0"/>
              <a:t>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8D064773-2C1D-954F-99EA-779BDC540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302394"/>
            <a:ext cx="3306088" cy="1086568"/>
          </a:xfrm>
        </p:spPr>
        <p:txBody>
          <a:bodyPr>
            <a:normAutofit/>
          </a:bodyPr>
          <a:lstStyle/>
          <a:p>
            <a:r>
              <a:rPr lang="ru-RU" dirty="0"/>
              <a:t>Марина Михеева</a:t>
            </a:r>
          </a:p>
          <a:p>
            <a:r>
              <a:rPr lang="ru-RU" dirty="0"/>
              <a:t>Александр Михеев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AE3D5C-14DE-274C-BCF4-A25CEA64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870" y="4039725"/>
            <a:ext cx="1993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19" y="1494684"/>
            <a:ext cx="2265227" cy="190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000" y="197234"/>
            <a:ext cx="10297123" cy="5769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Медитация – взаимодействие концентрации и </a:t>
            </a:r>
            <a:r>
              <a:rPr lang="ru-RU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расфокусировки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9309" y="5724384"/>
            <a:ext cx="9033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553" y="2017751"/>
            <a:ext cx="1874047" cy="123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801270" y="3615671"/>
            <a:ext cx="38347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Концентрация</a:t>
            </a:r>
          </a:p>
          <a:p>
            <a:endParaRPr lang="ru-RU" dirty="0"/>
          </a:p>
          <a:p>
            <a:r>
              <a:rPr lang="ru-RU" dirty="0"/>
              <a:t>Энергия всегда восстанавливается под воздействием концентрации.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3018" y="3624351"/>
            <a:ext cx="36478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Расфокусировка</a:t>
            </a:r>
            <a:endParaRPr lang="ru-RU" dirty="0"/>
          </a:p>
          <a:p>
            <a:endParaRPr lang="ru-RU" dirty="0"/>
          </a:p>
          <a:p>
            <a:r>
              <a:rPr lang="ru-RU" dirty="0"/>
              <a:t>Нужна, что бы почувствовать суть проблемы, какая энергия вовлечена и почему распалась.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8E9F00-326B-B645-B0BC-2B0C8976E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44" y="1667115"/>
            <a:ext cx="3086100" cy="342900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6831453" y="2331258"/>
            <a:ext cx="96981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941997" y="2251304"/>
            <a:ext cx="88669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1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2210861" y="4403604"/>
            <a:ext cx="1670805" cy="2243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452" y="1177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Уровни осознанности (слои)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5855" y="5675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Физическое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тело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7273" y="4752508"/>
            <a:ext cx="6638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Ощущения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9346" y="4129310"/>
            <a:ext cx="108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Эмоции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0900" y="3341361"/>
            <a:ext cx="7003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Обыденное мышление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9667" y="2678791"/>
            <a:ext cx="7276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Интеллект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9667" y="1809283"/>
            <a:ext cx="75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События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1923" y="1192190"/>
            <a:ext cx="7481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Ценности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5034" y="6192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Миссия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2188" y="5843030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слой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788" y="5056861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слой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3308" y="4218939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слой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0128" y="3479860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слой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2243" y="2711075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слой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3020" y="1999891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слой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4910" y="1325390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слой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2165" y="736732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слой 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74213" y="3987692"/>
            <a:ext cx="1900627" cy="266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6263" y="3479860"/>
            <a:ext cx="2267254" cy="31675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72815" y="2914402"/>
            <a:ext cx="2512668" cy="3724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511560" y="2221879"/>
            <a:ext cx="3060441" cy="44547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400346" y="1404362"/>
            <a:ext cx="3208977" cy="52909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77069" y="643515"/>
            <a:ext cx="3444220" cy="6115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11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Метафора уровней осознанности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14" y="1359095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56214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2210861" y="4403604"/>
            <a:ext cx="1670805" cy="2243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158" y="975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Проблемы разных уровней осознанности: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2188" y="5843030"/>
            <a:ext cx="96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1слой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788" y="5056861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слой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3308" y="4218939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слой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0128" y="3479860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слой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2243" y="2711075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слой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3020" y="1999891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слой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4910" y="1325390"/>
            <a:ext cx="96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7слой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2165" y="736732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слой 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74213" y="3987692"/>
            <a:ext cx="1900627" cy="266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6263" y="3479860"/>
            <a:ext cx="2267254" cy="31675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72815" y="2914402"/>
            <a:ext cx="2512668" cy="3724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511560" y="2221879"/>
            <a:ext cx="3060441" cy="44547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400346" y="1404362"/>
            <a:ext cx="3208977" cy="52909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77069" y="643515"/>
            <a:ext cx="3444220" cy="6115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61025" y="5395971"/>
            <a:ext cx="2784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болезни, симптомы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901285" y="4186757"/>
            <a:ext cx="1710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конфликты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907105" y="3346506"/>
            <a:ext cx="6961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договоренности, правила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97146" y="2677725"/>
            <a:ext cx="253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проблема выбора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95825" y="1967709"/>
            <a:ext cx="4044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препятствия в бизнесе, тупики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21792" y="1140724"/>
            <a:ext cx="3040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стратегический выбор</a:t>
            </a:r>
          </a:p>
        </p:txBody>
      </p:sp>
      <p:sp>
        <p:nvSpPr>
          <p:cNvPr id="34" name="Правая фигурная скобка 33"/>
          <p:cNvSpPr/>
          <p:nvPr/>
        </p:nvSpPr>
        <p:spPr>
          <a:xfrm>
            <a:off x="5616001" y="4844620"/>
            <a:ext cx="261894" cy="1528140"/>
          </a:xfrm>
          <a:prstGeom prst="rightBrac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5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2210861" y="4403604"/>
            <a:ext cx="1670805" cy="2243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158" y="975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Уровни зрелости: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2188" y="5843030"/>
            <a:ext cx="96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1слой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788" y="5056861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слой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3308" y="4218939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слой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0128" y="3479860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слой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2243" y="2711075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слой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3020" y="1999891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слой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4910" y="1325390"/>
            <a:ext cx="963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7слой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2165" y="736732"/>
            <a:ext cx="1033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слой 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74213" y="3987692"/>
            <a:ext cx="1900627" cy="2664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6263" y="3479860"/>
            <a:ext cx="2267254" cy="31675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72815" y="2914402"/>
            <a:ext cx="2512668" cy="3724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511560" y="2221879"/>
            <a:ext cx="3060441" cy="44547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400346" y="1404362"/>
            <a:ext cx="3208977" cy="52909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77069" y="643515"/>
            <a:ext cx="3444220" cy="61158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901285" y="4186757"/>
            <a:ext cx="940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дети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907105" y="3346506"/>
            <a:ext cx="6961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подростки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97146" y="2677725"/>
            <a:ext cx="1221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юноши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95825" y="1967709"/>
            <a:ext cx="1537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взрослые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21792" y="1140724"/>
            <a:ext cx="1267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– зрелые</a:t>
            </a:r>
          </a:p>
        </p:txBody>
      </p:sp>
    </p:spTree>
    <p:extLst>
      <p:ext uri="{BB962C8B-B14F-4D97-AF65-F5344CB8AC3E}">
        <p14:creationId xmlns:p14="http://schemas.microsoft.com/office/powerpoint/2010/main" val="19729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312" y="172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Решение задач с помощью внутренней работы: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4964" y="1025648"/>
            <a:ext cx="5029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Формулировка проблемы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97295" y="1025647"/>
            <a:ext cx="502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Осознание, как проблема представлена в ощущениях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43428" y="3360000"/>
            <a:ext cx="4225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Изменение ощущений с помощью  медитации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63140" y="5823650"/>
            <a:ext cx="5002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Действие в контексте из нового состояния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4301" y="3205509"/>
            <a:ext cx="2695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Проблема разрешается или уточняется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497224" y="1118204"/>
            <a:ext cx="872836" cy="424570"/>
          </a:xfrm>
          <a:prstGeom prst="rightArrow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C80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83217">
            <a:off x="9216184" y="2208070"/>
            <a:ext cx="828731" cy="5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12569">
            <a:off x="8466104" y="4805759"/>
            <a:ext cx="549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65939">
            <a:off x="2629452" y="4892149"/>
            <a:ext cx="549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71081">
            <a:off x="2006954" y="2090491"/>
            <a:ext cx="828731" cy="5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BC9FC41-4241-984C-A903-8A8BE9D6A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94" y="2186359"/>
            <a:ext cx="4229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626" y="1779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Рост скоростей в мире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679" y="1312035"/>
            <a:ext cx="9407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1 этап: время жизни технологии во много раз больше жизни человека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1687" y="3068927"/>
            <a:ext cx="8091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2 этап: время жизни технологии приблизительно равно жизни человека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1687" y="5002568"/>
            <a:ext cx="8091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3 этап: время жизни технологии на много короче жизни человека 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11963" y="584577"/>
            <a:ext cx="1644482" cy="19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11963" y="2493818"/>
            <a:ext cx="1644481" cy="164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11963" y="4143511"/>
            <a:ext cx="1644481" cy="19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95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4"/>
          <p:cNvPicPr preferRelativeResize="0">
            <a:picLocks noGrp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818" y="-221672"/>
            <a:ext cx="5888182" cy="849283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590" name="Google Shape;590;p24"/>
          <p:cNvSpPr/>
          <p:nvPr/>
        </p:nvSpPr>
        <p:spPr>
          <a:xfrm flipH="1">
            <a:off x="-1" y="0"/>
            <a:ext cx="7108166" cy="6858000"/>
          </a:xfrm>
          <a:custGeom>
            <a:avLst/>
            <a:gdLst/>
            <a:ahLst/>
            <a:cxnLst/>
            <a:rect l="l" t="t" r="r" b="b"/>
            <a:pathLst>
              <a:path w="6013867" h="6858000" extrusionOk="0">
                <a:moveTo>
                  <a:pt x="663061" y="0"/>
                </a:moveTo>
                <a:lnTo>
                  <a:pt x="6013867" y="0"/>
                </a:lnTo>
                <a:lnTo>
                  <a:pt x="6013867" y="6858000"/>
                </a:lnTo>
                <a:lnTo>
                  <a:pt x="54821" y="6858000"/>
                </a:lnTo>
                <a:lnTo>
                  <a:pt x="126957" y="6648212"/>
                </a:lnTo>
                <a:cubicBezTo>
                  <a:pt x="247530" y="6318463"/>
                  <a:pt x="387689" y="5990749"/>
                  <a:pt x="452243" y="5646309"/>
                </a:cubicBezTo>
                <a:cubicBezTo>
                  <a:pt x="650939" y="4585568"/>
                  <a:pt x="127504" y="3557976"/>
                  <a:pt x="20278" y="2492413"/>
                </a:cubicBezTo>
                <a:cubicBezTo>
                  <a:pt x="-44932" y="1845120"/>
                  <a:pt x="45662" y="1191197"/>
                  <a:pt x="313507" y="599352"/>
                </a:cubicBezTo>
                <a:cubicBezTo>
                  <a:pt x="397646" y="413270"/>
                  <a:pt x="497596" y="236681"/>
                  <a:pt x="611146" y="69914"/>
                </a:cubicBezTo>
                <a:lnTo>
                  <a:pt x="663061" y="0"/>
                </a:lnTo>
                <a:close/>
              </a:path>
            </a:pathLst>
          </a:custGeom>
          <a:gradFill>
            <a:gsLst>
              <a:gs pos="0">
                <a:srgbClr val="EB4C4E"/>
              </a:gs>
              <a:gs pos="72566">
                <a:srgbClr val="C95681"/>
              </a:gs>
              <a:gs pos="100000">
                <a:srgbClr val="A66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4"/>
          <p:cNvSpPr txBox="1"/>
          <p:nvPr/>
        </p:nvSpPr>
        <p:spPr>
          <a:xfrm>
            <a:off x="506082" y="1588750"/>
            <a:ext cx="6096000" cy="3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ru-RU" sz="4000" b="1" dirty="0">
                <a:solidFill>
                  <a:schemeClr val="lt1"/>
                </a:solidFill>
                <a:latin typeface="Arial Black"/>
                <a:cs typeface="Arial Black"/>
                <a:sym typeface="Arial Black"/>
              </a:rPr>
              <a:t>«У каждого из нас достаточно силы, что бы решить любую сложность в своей жизни».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endParaRPr lang="ru-RU" sz="4000" b="1" dirty="0">
              <a:solidFill>
                <a:schemeClr val="lt1"/>
              </a:solidFill>
              <a:latin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ru-RU" sz="4000" b="1" dirty="0">
                <a:solidFill>
                  <a:schemeClr val="lt1"/>
                </a:solidFill>
                <a:latin typeface="Arial Black"/>
                <a:cs typeface="Arial Black"/>
                <a:sym typeface="Arial Black"/>
              </a:rPr>
              <a:t>Марк Пальчик </a:t>
            </a:r>
            <a:endParaRPr dirty="0"/>
          </a:p>
        </p:txBody>
      </p:sp>
      <p:sp>
        <p:nvSpPr>
          <p:cNvPr id="592" name="Google Shape;592;p24"/>
          <p:cNvSpPr txBox="1"/>
          <p:nvPr/>
        </p:nvSpPr>
        <p:spPr>
          <a:xfrm>
            <a:off x="419325" y="223925"/>
            <a:ext cx="97794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4561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4FC0BA-2E83-9742-B596-920E33E2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65" y="1198632"/>
            <a:ext cx="6809728" cy="2894867"/>
          </a:xfrm>
        </p:spPr>
        <p:txBody>
          <a:bodyPr/>
          <a:lstStyle/>
          <a:p>
            <a:r>
              <a:rPr lang="ru-RU" sz="4000" dirty="0"/>
              <a:t>Подробнее ознакомиться с направлением</a:t>
            </a:r>
            <a:r>
              <a:rPr lang="en-US" sz="4000" dirty="0"/>
              <a:t> </a:t>
            </a:r>
            <a:r>
              <a:rPr lang="ru-RU" sz="4000" dirty="0"/>
              <a:t> «Квантовый путь развития» можно на сайте </a:t>
            </a:r>
            <a:r>
              <a:rPr lang="en-US" sz="4000" dirty="0" err="1"/>
              <a:t>altway.ru</a:t>
            </a:r>
            <a:r>
              <a:rPr lang="ru-RU" sz="4000" dirty="0"/>
              <a:t>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705D35-4B1F-5F42-B0BD-5170422A7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264" y="4994031"/>
            <a:ext cx="7928150" cy="1135307"/>
          </a:xfrm>
        </p:spPr>
        <p:txBody>
          <a:bodyPr/>
          <a:lstStyle/>
          <a:p>
            <a:r>
              <a:rPr lang="ru-RU" sz="3200" b="1" dirty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1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312" y="172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направлении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0052C4-EBC9-174C-8335-DE5614353165}"/>
              </a:ext>
            </a:extLst>
          </p:cNvPr>
          <p:cNvSpPr txBox="1"/>
          <p:nvPr/>
        </p:nvSpPr>
        <p:spPr>
          <a:xfrm>
            <a:off x="301450" y="1306286"/>
            <a:ext cx="8480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«Квантовый путь познания» авторское направления Марка Пальчика.</a:t>
            </a:r>
          </a:p>
          <a:p>
            <a:r>
              <a:rPr lang="ru-RU" dirty="0"/>
              <a:t>Направление возникло на стыке идей квантовой физики,</a:t>
            </a:r>
          </a:p>
          <a:p>
            <a:r>
              <a:rPr lang="ru-RU" dirty="0"/>
              <a:t>психологии и древних духовных традиций.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D1426E-9BE5-9345-B2D8-4B20C010842F}"/>
              </a:ext>
            </a:extLst>
          </p:cNvPr>
          <p:cNvSpPr txBox="1"/>
          <p:nvPr/>
        </p:nvSpPr>
        <p:spPr>
          <a:xfrm>
            <a:off x="301450" y="2624504"/>
            <a:ext cx="5879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современное направление в психологическом </a:t>
            </a:r>
          </a:p>
          <a:p>
            <a:r>
              <a:rPr lang="ru-RU" dirty="0"/>
              <a:t>и бизнес-консультировании, </a:t>
            </a:r>
          </a:p>
          <a:p>
            <a:r>
              <a:rPr lang="ru-RU" dirty="0"/>
              <a:t>в котором каждая внешняя проблема человека – </a:t>
            </a:r>
          </a:p>
          <a:p>
            <a:r>
              <a:rPr lang="ru-RU" dirty="0"/>
              <a:t>сигнал о его внутренних проблемах и ограничениях. </a:t>
            </a:r>
          </a:p>
          <a:p>
            <a:r>
              <a:rPr lang="ru-RU" dirty="0"/>
              <a:t>Более того проблемы и трудности в таком подходе </a:t>
            </a:r>
          </a:p>
          <a:p>
            <a:r>
              <a:rPr lang="ru-RU" dirty="0"/>
              <a:t>служат источником внутреннего роста и развития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632134E-F372-5745-85BF-57E23F7DE7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955" y="493573"/>
            <a:ext cx="3862640" cy="58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7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626" y="1779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 решаются проблемы: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679" y="1312035"/>
            <a:ext cx="9407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Любая проблема переживается как ощущение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1687" y="3068927"/>
            <a:ext cx="7804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Ощущение – это распавшаяся энергия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1687" y="5002568"/>
            <a:ext cx="8091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Цель медитации – восстановить распавшуюся энергию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56977" y="584577"/>
            <a:ext cx="1954454" cy="19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56977" y="2493818"/>
            <a:ext cx="1954453" cy="164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56976" y="4143511"/>
            <a:ext cx="1954454" cy="19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626" y="1779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Личная сила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679" y="1312035"/>
            <a:ext cx="9407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Концентрация и расфокусировка вместе составляют личную силу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1687" y="3068927"/>
            <a:ext cx="7804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Любая сложность, с которой мы сталкиваемся, требует от нас развития концентрации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расфокусировки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687" y="5002568"/>
            <a:ext cx="8091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По мере преодоления препятствий в нашей профессиональной деятельности или личной жизни мы накапливаем личную силу и повышаем уровень осознанности</a:t>
            </a:r>
          </a:p>
        </p:txBody>
      </p:sp>
      <p:pic>
        <p:nvPicPr>
          <p:cNvPr id="7171" name="Picture 3" descr="C:\Users\Паша\Desktop\Безымянный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2" r="25391" b="25100"/>
          <a:stretch/>
        </p:blipFill>
        <p:spPr bwMode="auto">
          <a:xfrm>
            <a:off x="8607945" y="584577"/>
            <a:ext cx="2652518" cy="19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2736" y="2649674"/>
            <a:ext cx="22987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050" y="4682011"/>
            <a:ext cx="3779356" cy="15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1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487" y="1435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Концентрация и расфокусировка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398" y="6059130"/>
            <a:ext cx="12039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Кроме них на базовом уровне нет ничего - как на атомном уровне вселенной нет ничего, кроме положительного заряда и отрицательного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509" y="1931850"/>
            <a:ext cx="2510368" cy="164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0287" y="6520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Концентрация</a:t>
            </a:r>
            <a:r>
              <a:rPr lang="ru-RU" dirty="0">
                <a:latin typeface="Arial" pitchFamily="34" charset="0"/>
                <a:cs typeface="Arial" pitchFamily="34" charset="0"/>
              </a:rPr>
              <a:t> – это способность направлять внимание на конкретный объект и воздействовать на него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10843" y="680160"/>
            <a:ext cx="5950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Расфокусировка </a:t>
            </a:r>
            <a:r>
              <a:rPr lang="ru-RU" dirty="0">
                <a:latin typeface="Arial" pitchFamily="34" charset="0"/>
                <a:cs typeface="Arial" pitchFamily="34" charset="0"/>
              </a:rPr>
              <a:t>– это способность воспринимать информацию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83137" y="40226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Чем сильнее наша расфокусировка, тем больший объем информации мы способны удерживать во внимании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7673" y="4034020"/>
            <a:ext cx="5832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Чем выше наша концентрация, тем большие усилия мы способны вложить в действие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78173" y="5350224"/>
            <a:ext cx="570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Это две исходные способности нашего сознания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 rot="5400000">
            <a:off x="5905532" y="405215"/>
            <a:ext cx="380936" cy="9407237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03" t="9620" r="2545" b="44102"/>
          <a:stretch/>
        </p:blipFill>
        <p:spPr bwMode="auto">
          <a:xfrm rot="16200000">
            <a:off x="2343417" y="992605"/>
            <a:ext cx="2773835" cy="33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55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974" y="64868"/>
            <a:ext cx="10515600" cy="132556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Внешние сложности связаны с недостатком </a:t>
            </a:r>
            <a:r>
              <a:rPr lang="ru-RU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личной силы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3236" y="716390"/>
            <a:ext cx="11617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Все проблемы с которыми мы сталкиваемся в своей деятельности являются следствием недостатка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концентрации или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расфокусировки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340" y="1678449"/>
            <a:ext cx="87422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Недостаток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расфокусировки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проявляется: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мы не можем удержать все процессы в поле внимания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забываем информацию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не в состоянии понять новую концепцию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не видим всех возможностей выхода из затруднения и пр.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Если компания растет быстрее нашей способности к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расфокусировке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то мы теряем контроль над ней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236" y="4551790"/>
            <a:ext cx="93933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itchFamily="34" charset="0"/>
                <a:cs typeface="Arial" pitchFamily="34" charset="0"/>
              </a:rPr>
              <a:t>Пример: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Стив Джобс слишком увлекся производством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Apple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III и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Apple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Lisa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, и не заметил накопившейся усталости в совете директоров. В результате чего, был уволен из собственной компании.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Джерри Янг так же был отстранен от руководства собственной компанией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Yahoo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!, после того, как допустил несколько крупных промахов. Основатели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Bloodhound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Technologies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не получили денег от продажи компании за 82,5 миллиона долларов, так как потеряли контроль над выпуском акций компании.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6202" y="4410891"/>
            <a:ext cx="2072672" cy="227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7306" y="1418141"/>
            <a:ext cx="3816977" cy="25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74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399" y="176632"/>
            <a:ext cx="7851545" cy="5885936"/>
          </a:xfrm>
        </p:spPr>
      </p:pic>
    </p:spTree>
    <p:extLst>
      <p:ext uri="{BB962C8B-B14F-4D97-AF65-F5344CB8AC3E}">
        <p14:creationId xmlns:p14="http://schemas.microsoft.com/office/powerpoint/2010/main" val="156299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38197"/>
            <a:ext cx="10515600" cy="132556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Внешние сложности связаны с недостатком </a:t>
            </a:r>
            <a:r>
              <a:rPr lang="ru-RU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личной силы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6364" y="1180235"/>
            <a:ext cx="81187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Недостаток концентрации проявляется: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в неспособности доводить начатое дело до конца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приложить достаточно усилий для достижения результата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быть настойчивым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проявлять волю и дисциплинированность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Часто из-за нехватки концентрации часто мы не доходим нескольких шагов до успеха.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6364" y="4335099"/>
            <a:ext cx="89500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Arial" pitchFamily="34" charset="0"/>
                <a:cs typeface="Arial" pitchFamily="34" charset="0"/>
              </a:rPr>
              <a:t>Пример: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Джерри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Сигел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и Джо Шустер продали права на образ Супермена за 130 долларов.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>
                <a:latin typeface="Arial" pitchFamily="34" charset="0"/>
                <a:cs typeface="Arial" pitchFamily="34" charset="0"/>
              </a:rPr>
              <a:t>Kodak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были пионерами в цифровой фотографии, но не смогли вовремя вывести технологию на рынок.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i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>
                <a:latin typeface="Arial" pitchFamily="34" charset="0"/>
                <a:cs typeface="Arial" pitchFamily="34" charset="0"/>
              </a:rPr>
              <a:t>Маск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, Зингер, Хилтон </a:t>
            </a:r>
            <a:r>
              <a:rPr lang="mr-IN" sz="1600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люди преодолевшие сопротивление среды благодаря своей концентрации.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2"/>
          <a:stretch/>
        </p:blipFill>
        <p:spPr bwMode="auto">
          <a:xfrm>
            <a:off x="9098539" y="4335099"/>
            <a:ext cx="2255261" cy="232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595" y="893777"/>
            <a:ext cx="1919788" cy="300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0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95" y="457200"/>
            <a:ext cx="6623609" cy="5719763"/>
          </a:xfrm>
        </p:spPr>
      </p:pic>
    </p:spTree>
    <p:extLst>
      <p:ext uri="{BB962C8B-B14F-4D97-AF65-F5344CB8AC3E}">
        <p14:creationId xmlns:p14="http://schemas.microsoft.com/office/powerpoint/2010/main" val="198186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ИР 2019">
      <a:dk1>
        <a:srgbClr val="000000"/>
      </a:dk1>
      <a:lt1>
        <a:srgbClr val="FFFFFF"/>
      </a:lt1>
      <a:dk2>
        <a:srgbClr val="DE3958"/>
      </a:dk2>
      <a:lt2>
        <a:srgbClr val="513B4D"/>
      </a:lt2>
      <a:accent1>
        <a:srgbClr val="E64144"/>
      </a:accent1>
      <a:accent2>
        <a:srgbClr val="983E52"/>
      </a:accent2>
      <a:accent3>
        <a:srgbClr val="AF568F"/>
      </a:accent3>
      <a:accent4>
        <a:srgbClr val="929292"/>
      </a:accent4>
      <a:accent5>
        <a:srgbClr val="424242"/>
      </a:accent5>
      <a:accent6>
        <a:srgbClr val="008F51"/>
      </a:accent6>
      <a:hlink>
        <a:srgbClr val="2F72B3"/>
      </a:hlink>
      <a:folHlink>
        <a:srgbClr val="942092"/>
      </a:folHlink>
    </a:clrScheme>
    <a:fontScheme name="Arial Black/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5987</TotalTime>
  <Words>743</Words>
  <Application>Microsoft Macintosh PowerPoint</Application>
  <PresentationFormat>Custom</PresentationFormat>
  <Paragraphs>135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Современные медитации в бизнесе и личной жизни. Неявное управление событиями.</vt:lpstr>
      <vt:lpstr>О направлении:</vt:lpstr>
      <vt:lpstr>Как решаются проблемы:</vt:lpstr>
      <vt:lpstr>Личная сила</vt:lpstr>
      <vt:lpstr>Концентрация и расфокусировка</vt:lpstr>
      <vt:lpstr>Внешние сложности связаны с недостатком личной силы</vt:lpstr>
      <vt:lpstr>PowerPoint Presentation</vt:lpstr>
      <vt:lpstr>Внешние сложности связаны с недостатком личной силы</vt:lpstr>
      <vt:lpstr>PowerPoint Presentation</vt:lpstr>
      <vt:lpstr>Медитация – взаимодействие концентрации и расфокусировки</vt:lpstr>
      <vt:lpstr>Уровни осознанности (слои)</vt:lpstr>
      <vt:lpstr>Метафора уровней осознанности</vt:lpstr>
      <vt:lpstr>Проблемы разных уровней осознанности:</vt:lpstr>
      <vt:lpstr>Уровни зрелости:</vt:lpstr>
      <vt:lpstr>Решение задач с помощью внутренней работы:</vt:lpstr>
      <vt:lpstr>Рост скоростей в мире</vt:lpstr>
      <vt:lpstr>PowerPoint Presentation</vt:lpstr>
      <vt:lpstr>Подробнее ознакомиться с направлением  «Квантовый путь развития» можно на сайте altway.ru.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Slutsky</dc:creator>
  <cp:lastModifiedBy>Yuriy Gorbak</cp:lastModifiedBy>
  <cp:revision>115</cp:revision>
  <cp:lastPrinted>2019-07-30T20:11:26Z</cp:lastPrinted>
  <dcterms:created xsi:type="dcterms:W3CDTF">2017-06-01T05:29:55Z</dcterms:created>
  <dcterms:modified xsi:type="dcterms:W3CDTF">2020-09-23T20:07:41Z</dcterms:modified>
</cp:coreProperties>
</file>